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4" r:id="rId10"/>
    <p:sldId id="263" r:id="rId11"/>
    <p:sldId id="262" r:id="rId12"/>
    <p:sldId id="265" r:id="rId13"/>
    <p:sldId id="266" r:id="rId14"/>
    <p:sldId id="267" r:id="rId15"/>
    <p:sldId id="268" r:id="rId16"/>
    <p:sldId id="272" r:id="rId17"/>
    <p:sldId id="277" r:id="rId18"/>
    <p:sldId id="273" r:id="rId19"/>
    <p:sldId id="276" r:id="rId20"/>
    <p:sldId id="275" r:id="rId21"/>
    <p:sldId id="27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9" autoAdjust="0"/>
    <p:restoredTop sz="94660"/>
  </p:normalViewPr>
  <p:slideViewPr>
    <p:cSldViewPr>
      <p:cViewPr>
        <p:scale>
          <a:sx n="70" d="100"/>
          <a:sy n="7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4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524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6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844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844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0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6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00199"/>
            <a:ext cx="5486400" cy="3127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4508-9EFD-4515-A476-E89A59EACB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7542"/>
            <a:ext cx="693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1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3038" lvl="0" indent="-173038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</a:pPr>
            <a:r>
              <a:rPr lang="en-US" dirty="0" smtClean="0"/>
              <a:t>Click to edit Master text styles</a:t>
            </a:r>
          </a:p>
          <a:p>
            <a:pPr marL="573088" lvl="1" indent="-28575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–"/>
            </a:pPr>
            <a:r>
              <a:rPr lang="en-US" dirty="0" smtClean="0"/>
              <a:t>Second level</a:t>
            </a:r>
          </a:p>
          <a:p>
            <a:pPr marL="920750" lvl="2" indent="-233363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</a:pPr>
            <a:r>
              <a:rPr lang="en-US" dirty="0" smtClean="0"/>
              <a:t>Third level</a:t>
            </a:r>
          </a:p>
          <a:p>
            <a:pPr marL="1316038" lvl="3" indent="-280988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–"/>
            </a:pPr>
            <a:r>
              <a:rPr lang="en-US" dirty="0" smtClean="0"/>
              <a:t>Fourth level</a:t>
            </a:r>
          </a:p>
          <a:p>
            <a:pPr marL="1657350" lvl="4" indent="-22225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8572" y="6385217"/>
            <a:ext cx="715992" cy="23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64508-9EFD-4515-A476-E89A59EACB3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6186170"/>
            <a:ext cx="1524000" cy="4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35"/>
          <p:cNvSpPr>
            <a:spLocks noChangeArrowheads="1"/>
          </p:cNvSpPr>
          <p:nvPr userDrawn="1"/>
        </p:nvSpPr>
        <p:spPr bwMode="auto">
          <a:xfrm>
            <a:off x="0" y="1204250"/>
            <a:ext cx="9144000" cy="27432"/>
          </a:xfrm>
          <a:prstGeom prst="rect">
            <a:avLst/>
          </a:prstGeom>
          <a:solidFill>
            <a:srgbClr val="090993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219075" indent="-219075">
              <a:defRPr/>
            </a:pPr>
            <a:endParaRPr lang="en-US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5988584"/>
            <a:ext cx="1219200" cy="850366"/>
          </a:xfrm>
          <a:prstGeom prst="rect">
            <a:avLst/>
          </a:prstGeom>
        </p:spPr>
      </p:pic>
      <p:pic>
        <p:nvPicPr>
          <p:cNvPr id="8" name="Picture 3" descr="C:\Users\Nicholas Abi-Samra\Documents\GM2012\Logo\signiture\logoIEEE_Signature-01-01-01.jp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1" y="76199"/>
            <a:ext cx="1413996" cy="8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7410893" y="819529"/>
            <a:ext cx="17526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50" i="0" dirty="0" smtClean="0">
                <a:solidFill>
                  <a:schemeClr val="tx2"/>
                </a:solidFill>
              </a:rPr>
              <a:t>New Energy Horizons </a:t>
            </a:r>
            <a:br>
              <a:rPr lang="en-US" sz="950" i="0" dirty="0" smtClean="0">
                <a:solidFill>
                  <a:schemeClr val="tx2"/>
                </a:solidFill>
              </a:rPr>
            </a:br>
            <a:r>
              <a:rPr lang="en-US" sz="950" i="1" dirty="0" smtClean="0">
                <a:solidFill>
                  <a:schemeClr val="tx2"/>
                </a:solidFill>
              </a:rPr>
              <a:t>Opportunities and Challenges</a:t>
            </a:r>
            <a:endParaRPr lang="en-US" sz="95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4538" indent="-4572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4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1030287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2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1377950" indent="-3429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0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1778000" indent="-3429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9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OpenPMU Technology Platform for </a:t>
            </a:r>
            <a:br>
              <a:rPr lang="en-US" dirty="0" smtClean="0"/>
            </a:br>
            <a:r>
              <a:rPr lang="en-US" dirty="0" smtClean="0"/>
              <a:t>Synchrophasor Research Applications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</a:t>
            </a:r>
            <a:br>
              <a:rPr lang="en-US" dirty="0" smtClean="0"/>
            </a:br>
            <a:r>
              <a:rPr lang="en-US" dirty="0" smtClean="0"/>
              <a:t>IEEE C37.118.1-2011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2" name="Picture 2" descr="D:\Dropbox\My Dropbox\OpenPMU\Photographs\P1100326.JPG"/>
          <p:cNvPicPr>
            <a:picLocks noChangeAspect="1" noChangeArrowheads="1"/>
          </p:cNvPicPr>
          <p:nvPr/>
        </p:nvPicPr>
        <p:blipFill>
          <a:blip r:embed="rId4" cstate="print"/>
          <a:srcRect b="24615"/>
          <a:stretch>
            <a:fillRect/>
          </a:stretch>
        </p:blipFill>
        <p:spPr bwMode="auto">
          <a:xfrm>
            <a:off x="1295400" y="2133600"/>
            <a:ext cx="6604199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133600"/>
            <a:ext cx="581750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</a:t>
            </a:r>
            <a:r>
              <a:rPr lang="en-US" b="0" i="1" dirty="0" smtClean="0"/>
              <a:t>well</a:t>
            </a:r>
            <a:r>
              <a:rPr lang="en-US" dirty="0" smtClean="0"/>
              <a:t>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057400"/>
            <a:ext cx="75013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</a:t>
            </a:r>
            <a:r>
              <a:rPr lang="en-US" b="0" i="1" dirty="0" smtClean="0"/>
              <a:t>well</a:t>
            </a:r>
            <a:r>
              <a:rPr lang="en-US" dirty="0" smtClean="0"/>
              <a:t>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rcRect t="2764" b="3700"/>
          <a:stretch>
            <a:fillRect/>
          </a:stretch>
        </p:blipFill>
        <p:spPr bwMode="auto">
          <a:xfrm>
            <a:off x="838200" y="2209800"/>
            <a:ext cx="759422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</a:t>
            </a:r>
            <a:r>
              <a:rPr lang="en-US" b="0" i="1" dirty="0" smtClean="0"/>
              <a:t>well</a:t>
            </a:r>
            <a:r>
              <a:rPr lang="en-US" dirty="0" smtClean="0"/>
              <a:t>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 r="8726"/>
          <a:stretch>
            <a:fillRect/>
          </a:stretch>
        </p:blipFill>
        <p:spPr bwMode="auto">
          <a:xfrm>
            <a:off x="4606395" y="2286000"/>
            <a:ext cx="423280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rcRect r="8411"/>
          <a:stretch>
            <a:fillRect/>
          </a:stretch>
        </p:blipFill>
        <p:spPr bwMode="auto">
          <a:xfrm>
            <a:off x="152400" y="2275744"/>
            <a:ext cx="4343400" cy="336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</a:t>
            </a:r>
            <a:r>
              <a:rPr lang="en-US" b="0" i="1" dirty="0" smtClean="0"/>
              <a:t>well</a:t>
            </a:r>
            <a:r>
              <a:rPr lang="en-US" dirty="0" smtClean="0"/>
              <a:t>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7" name="Picture 6" descr="C:\Users\David\Documents\My Dropbox\QUB\00 Research\Conference Papers\IEEE PES 2012\XML Data Format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</a:blip>
          <a:srcRect r="23807"/>
          <a:stretch>
            <a:fillRect/>
          </a:stretch>
        </p:blipFill>
        <p:spPr bwMode="auto">
          <a:xfrm>
            <a:off x="1828800" y="2438400"/>
            <a:ext cx="525515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use is it?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6" name="Picture 10" descr="BI-outline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056" y="1820887"/>
            <a:ext cx="3888844" cy="5113313"/>
          </a:xfrm>
          <a:prstGeom prst="rect">
            <a:avLst/>
          </a:prstGeom>
          <a:noFill/>
        </p:spPr>
      </p:pic>
      <p:sp>
        <p:nvSpPr>
          <p:cNvPr id="9" name="Oval 36"/>
          <p:cNvSpPr>
            <a:spLocks noChangeArrowheads="1"/>
          </p:cNvSpPr>
          <p:nvPr/>
        </p:nvSpPr>
        <p:spPr bwMode="auto">
          <a:xfrm>
            <a:off x="3837384" y="5881017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1000" dirty="0" smtClean="0"/>
              <a:t>4</a:t>
            </a:r>
            <a:endParaRPr lang="en-GB" dirty="0"/>
          </a:p>
        </p:txBody>
      </p:sp>
      <p:sp>
        <p:nvSpPr>
          <p:cNvPr id="10" name="Oval 36"/>
          <p:cNvSpPr>
            <a:spLocks noChangeArrowheads="1"/>
          </p:cNvSpPr>
          <p:nvPr/>
        </p:nvSpPr>
        <p:spPr bwMode="auto">
          <a:xfrm>
            <a:off x="3332881" y="494536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117304" y="3217168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189312" y="1992585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1000" dirty="0" smtClean="0"/>
              <a:t>7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765376" y="1932057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5x Orkney, 2x Shetland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405336" y="3145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1x </a:t>
            </a:r>
            <a:r>
              <a:rPr lang="en-GB" sz="1200" dirty="0" err="1" smtClean="0"/>
              <a:t>Tealing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341440" y="4812377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1x Manchester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01480" y="5748481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4x Reading &amp; Slough</a:t>
            </a:r>
            <a:endParaRPr lang="en-GB" sz="1200" dirty="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324769" y="4296841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1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" y="3001144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1x PMU at Buncrana</a:t>
            </a:r>
          </a:p>
          <a:p>
            <a:r>
              <a:rPr lang="en-GB" sz="1200" dirty="0" smtClean="0"/>
              <a:t>1x PMU at Tappaghan</a:t>
            </a:r>
            <a:br>
              <a:rPr lang="en-GB" sz="1200" dirty="0" smtClean="0"/>
            </a:br>
            <a:r>
              <a:rPr lang="en-GB" sz="1200" dirty="0" smtClean="0"/>
              <a:t>2x PMU at QUB</a:t>
            </a:r>
          </a:p>
          <a:p>
            <a:r>
              <a:rPr lang="en-GB" sz="1200" dirty="0" smtClean="0"/>
              <a:t>1x Data Concentrator </a:t>
            </a:r>
            <a:br>
              <a:rPr lang="en-GB" sz="1200" dirty="0" smtClean="0"/>
            </a:br>
            <a:r>
              <a:rPr lang="en-GB" sz="1200" dirty="0" smtClean="0"/>
              <a:t>at QUB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49552" y="2785120"/>
            <a:ext cx="3600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11x PMUs on GB network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2x PMUs on Shetland network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2x PMUs at QUB for development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3x PMU on All-Ireland network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Data concentrator at QUB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500" dirty="0" smtClean="0"/>
              <a:t> Pi Server for remote access / historian</a:t>
            </a:r>
          </a:p>
          <a:p>
            <a:endParaRPr lang="en-GB" sz="1500" dirty="0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821160" y="4009256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821160" y="4368849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108745" y="494536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317104" y="595347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1x PMU at UCD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use is it?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24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7620000" cy="99060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Anti-Islanding Detection</a:t>
            </a:r>
          </a:p>
          <a:p>
            <a:pPr algn="l"/>
            <a:r>
              <a:rPr lang="en-US" dirty="0" smtClean="0"/>
              <a:t>	(Shutdown generators when grid lost)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Stability with large wind penetrations</a:t>
            </a:r>
          </a:p>
          <a:p>
            <a:pPr algn="l"/>
            <a:r>
              <a:rPr lang="en-US" dirty="0" smtClean="0"/>
              <a:t>	(Ireland frequently sees 50% wind generation)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Telecoms delivery technology evaluation</a:t>
            </a:r>
          </a:p>
          <a:p>
            <a:pPr algn="l"/>
            <a:r>
              <a:rPr lang="en-US" dirty="0" smtClean="0"/>
              <a:t>	(</a:t>
            </a:r>
            <a:r>
              <a:rPr lang="en-US" dirty="0" err="1" smtClean="0"/>
              <a:t>WiMAX</a:t>
            </a:r>
            <a:r>
              <a:rPr lang="en-US" dirty="0" smtClean="0"/>
              <a:t> IEEE 802.16)</a:t>
            </a:r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7924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Phase variation on Wind Farm feeders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981200"/>
            <a:ext cx="490735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228600" y="2514600"/>
            <a:ext cx="167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Inishowen, </a:t>
            </a:r>
            <a:br>
              <a:rPr lang="en-GB" dirty="0" smtClean="0"/>
            </a:br>
            <a:r>
              <a:rPr lang="en-GB" dirty="0" smtClean="0"/>
              <a:t>Co. Donegal.</a:t>
            </a:r>
          </a:p>
          <a:p>
            <a:endParaRPr lang="en-GB" dirty="0" smtClean="0"/>
          </a:p>
          <a:p>
            <a:r>
              <a:rPr lang="en-GB" dirty="0" smtClean="0"/>
              <a:t>The world’s 41</a:t>
            </a:r>
            <a:r>
              <a:rPr lang="en-GB" baseline="30000" dirty="0" smtClean="0"/>
              <a:t>st</a:t>
            </a:r>
            <a:r>
              <a:rPr lang="en-GB" dirty="0" smtClean="0"/>
              <a:t> largest producer of wind power!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rcRect l="5211" r="7731"/>
          <a:stretch>
            <a:fillRect/>
          </a:stretch>
        </p:blipFill>
        <p:spPr bwMode="auto">
          <a:xfrm>
            <a:off x="1052052" y="1815481"/>
            <a:ext cx="6491748" cy="504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228600" y="12954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Phase variation on Wind Farm feeders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/>
          <a:lstStyle/>
          <a:p>
            <a:pPr algn="l"/>
            <a:r>
              <a:rPr lang="en-US" dirty="0" smtClean="0"/>
              <a:t>Or why not use one of the many commercial PMUs on the market….</a:t>
            </a:r>
            <a:endParaRPr lang="en-US" dirty="0"/>
          </a:p>
        </p:txBody>
      </p:sp>
      <p:pic>
        <p:nvPicPr>
          <p:cNvPr id="11269" name="Picture 5" descr="C:\Users\David\AppData\Local\Microsoft\Windows\Temporary Internet Files\Content.IE5\VNZ1904N\MC90043161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962400"/>
            <a:ext cx="1447800" cy="1447800"/>
          </a:xfrm>
          <a:prstGeom prst="rect">
            <a:avLst/>
          </a:prstGeom>
          <a:noFill/>
        </p:spPr>
      </p:pic>
      <p:pic>
        <p:nvPicPr>
          <p:cNvPr id="11271" name="Picture 7" descr="http://www.portwell.com/im/chassis/prc-2204a-v.jpg"/>
          <p:cNvPicPr>
            <a:picLocks noChangeAspect="1" noChangeArrowheads="1"/>
          </p:cNvPicPr>
          <p:nvPr/>
        </p:nvPicPr>
        <p:blipFill>
          <a:blip r:embed="rId5" cstate="print"/>
          <a:srcRect t="28467" b="29933"/>
          <a:stretch>
            <a:fillRect/>
          </a:stretch>
        </p:blipFill>
        <p:spPr bwMode="auto">
          <a:xfrm>
            <a:off x="3200400" y="4343400"/>
            <a:ext cx="2362200" cy="982675"/>
          </a:xfrm>
          <a:prstGeom prst="rect">
            <a:avLst/>
          </a:prstGeom>
          <a:noFill/>
        </p:spPr>
      </p:pic>
      <p:cxnSp>
        <p:nvCxnSpPr>
          <p:cNvPr id="16" name="Shape 15"/>
          <p:cNvCxnSpPr>
            <a:stCxn id="11271" idx="0"/>
          </p:cNvCxnSpPr>
          <p:nvPr/>
        </p:nvCxnSpPr>
        <p:spPr>
          <a:xfrm rot="16200000" flipH="1" flipV="1">
            <a:off x="3333750" y="3600450"/>
            <a:ext cx="304800" cy="1790700"/>
          </a:xfrm>
          <a:prstGeom prst="curvedConnector4">
            <a:avLst>
              <a:gd name="adj1" fmla="val -75000"/>
              <a:gd name="adj2" fmla="val 69322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C:\Users\David\AppData\Local\Microsoft\Windows\Temporary Internet Files\Content.IE5\VNZ1904N\MC90043161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962400"/>
            <a:ext cx="1447800" cy="1447800"/>
          </a:xfrm>
          <a:prstGeom prst="rect">
            <a:avLst/>
          </a:prstGeom>
          <a:noFill/>
        </p:spPr>
      </p:pic>
      <p:cxnSp>
        <p:nvCxnSpPr>
          <p:cNvPr id="20" name="Curved Connector 19"/>
          <p:cNvCxnSpPr>
            <a:stCxn id="11269" idx="0"/>
            <a:endCxn id="18" idx="1"/>
          </p:cNvCxnSpPr>
          <p:nvPr/>
        </p:nvCxnSpPr>
        <p:spPr>
          <a:xfrm rot="16200000" flipH="1">
            <a:off x="3848100" y="1905000"/>
            <a:ext cx="723900" cy="4838700"/>
          </a:xfrm>
          <a:prstGeom prst="curvedConnector4">
            <a:avLst>
              <a:gd name="adj1" fmla="val -58017"/>
              <a:gd name="adj2" fmla="val 8297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David\AppData\Local\Microsoft\Windows\Temporary Internet Files\Content.IE5\VNZ1904N\MC90043161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1828800"/>
            <a:ext cx="1447800" cy="1447800"/>
          </a:xfrm>
          <a:prstGeom prst="rect">
            <a:avLst/>
          </a:prstGeom>
          <a:noFill/>
        </p:spPr>
      </p:pic>
      <p:cxnSp>
        <p:nvCxnSpPr>
          <p:cNvPr id="27" name="Shape 26"/>
          <p:cNvCxnSpPr>
            <a:endCxn id="26" idx="1"/>
          </p:cNvCxnSpPr>
          <p:nvPr/>
        </p:nvCxnSpPr>
        <p:spPr>
          <a:xfrm rot="16200000" flipV="1">
            <a:off x="6496050" y="3219450"/>
            <a:ext cx="1409700" cy="76200"/>
          </a:xfrm>
          <a:prstGeom prst="curvedConnector4">
            <a:avLst>
              <a:gd name="adj1" fmla="val 40917"/>
              <a:gd name="adj2" fmla="val 1027907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744404"/>
            <a:ext cx="6781800" cy="50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228600" y="12954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Phase variation on Wind Farm feeders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922602"/>
            <a:ext cx="6644482" cy="493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7924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Phase variation on Wind Farm feeders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Getting involved….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6800" y="23622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Build one!  Get design drawings, component listings, source code and binaries from: </a:t>
            </a:r>
          </a:p>
          <a:p>
            <a:endParaRPr lang="en-GB" sz="2400" dirty="0" smtClean="0"/>
          </a:p>
          <a:p>
            <a:pPr algn="ctr"/>
            <a:r>
              <a:rPr lang="en-GB" sz="2400" dirty="0" smtClean="0"/>
              <a:t>www.</a:t>
            </a:r>
            <a:r>
              <a:rPr lang="en-GB" sz="3200" b="1" dirty="0" smtClean="0">
                <a:solidFill>
                  <a:srgbClr val="0070C0"/>
                </a:solidFill>
              </a:rPr>
              <a:t>Open</a:t>
            </a:r>
            <a:r>
              <a:rPr lang="en-GB" sz="3200" b="1" dirty="0" smtClean="0">
                <a:solidFill>
                  <a:srgbClr val="00B050"/>
                </a:solidFill>
              </a:rPr>
              <a:t>PMU</a:t>
            </a:r>
            <a:r>
              <a:rPr lang="en-GB" sz="2400" dirty="0" smtClean="0"/>
              <a:t>.org</a:t>
            </a:r>
          </a:p>
          <a:p>
            <a:pPr algn="ctr"/>
            <a:endParaRPr lang="en-GB" sz="3200" dirty="0" smtClean="0"/>
          </a:p>
          <a:p>
            <a:pPr algn="ctr"/>
            <a:endParaRPr lang="en-GB" sz="3200" dirty="0" smtClean="0"/>
          </a:p>
          <a:p>
            <a:pPr algn="ctr"/>
            <a:r>
              <a:rPr lang="en-GB" sz="2400" dirty="0" smtClean="0"/>
              <a:t>email me:  david.laverty@gmail.com</a:t>
            </a:r>
          </a:p>
        </p:txBody>
      </p: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/>
          <a:lstStyle/>
          <a:p>
            <a:pPr algn="l"/>
            <a:r>
              <a:rPr lang="en-US" dirty="0" smtClean="0"/>
              <a:t>Or why not use one of the many commercial PMUs on the market….</a:t>
            </a:r>
            <a:endParaRPr lang="en-US" dirty="0"/>
          </a:p>
        </p:txBody>
      </p:sp>
      <p:pic>
        <p:nvPicPr>
          <p:cNvPr id="11" name="Picture 2" descr="http://onscreencars.com/wp-content/uploads/2010/01/TheHom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3212976"/>
            <a:ext cx="4705350" cy="2686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/>
          <a:lstStyle/>
          <a:p>
            <a:pPr algn="l"/>
            <a:r>
              <a:rPr lang="en-US" dirty="0" smtClean="0"/>
              <a:t>Or why not use one of the many commercial PMUs on the market….</a:t>
            </a:r>
            <a:endParaRPr lang="en-US" dirty="0"/>
          </a:p>
        </p:txBody>
      </p:sp>
      <p:pic>
        <p:nvPicPr>
          <p:cNvPr id="13314" name="Picture 2" descr="http://www.euroturkey.net/wp-content/uploads/2012/06/Euro-VS-Dolla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352800"/>
            <a:ext cx="3771900" cy="2600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/>
          <a:lstStyle/>
          <a:p>
            <a:pPr algn="l"/>
            <a:r>
              <a:rPr lang="en-US" dirty="0" smtClean="0"/>
              <a:t>Or why not use one of the many commercial PMUs on the market….</a:t>
            </a:r>
            <a:endParaRPr lang="en-US" dirty="0"/>
          </a:p>
        </p:txBody>
      </p:sp>
      <p:pic>
        <p:nvPicPr>
          <p:cNvPr id="15362" name="Picture 2" descr="http://i01.i.aliimg.com/photo/v0/105811617/scrap_computer_scrap_electronics_scrap_metal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971800"/>
            <a:ext cx="4993969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V1</a:t>
            </a:r>
          </a:p>
        </p:txBody>
      </p:sp>
      <p:pic>
        <p:nvPicPr>
          <p:cNvPr id="7" name="Picture 2" descr="C:\Users\David\Desktop\Mark 1.jpg"/>
          <p:cNvPicPr>
            <a:picLocks noChangeAspect="1" noChangeArrowheads="1"/>
          </p:cNvPicPr>
          <p:nvPr/>
        </p:nvPicPr>
        <p:blipFill>
          <a:blip r:embed="rId4" cstate="print"/>
          <a:srcRect l="3074" r="1472"/>
          <a:stretch>
            <a:fillRect/>
          </a:stretch>
        </p:blipFill>
        <p:spPr bwMode="auto">
          <a:xfrm>
            <a:off x="3124200" y="2057400"/>
            <a:ext cx="3024336" cy="4489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build an Open Source PMU?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10" name="Subtitle 8"/>
          <p:cNvSpPr>
            <a:spLocks noGrp="1"/>
          </p:cNvSpPr>
          <p:nvPr>
            <p:ph type="subTitle" idx="1"/>
          </p:nvPr>
        </p:nvSpPr>
        <p:spPr>
          <a:xfrm>
            <a:off x="762000" y="1981200"/>
            <a:ext cx="6400800" cy="99060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V2</a:t>
            </a:r>
          </a:p>
        </p:txBody>
      </p:sp>
      <p:pic>
        <p:nvPicPr>
          <p:cNvPr id="11" name="Picture 5" descr="PMU_Thetama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3" y="2328814"/>
            <a:ext cx="4857768" cy="4386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990600" y="2737520"/>
            <a:ext cx="1944216" cy="11521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Measurement</a:t>
            </a:r>
            <a:endParaRPr lang="en-GB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3654896" y="2737520"/>
            <a:ext cx="1944216" cy="115212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Phase</a:t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Estimation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19192" y="2737520"/>
            <a:ext cx="1944216" cy="11521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Telecoms</a:t>
            </a:r>
            <a:endParaRPr lang="en-GB" sz="2000" dirty="0"/>
          </a:p>
        </p:txBody>
      </p:sp>
      <p:sp>
        <p:nvSpPr>
          <p:cNvPr id="12" name="Right Arrow 11"/>
          <p:cNvSpPr/>
          <p:nvPr/>
        </p:nvSpPr>
        <p:spPr>
          <a:xfrm>
            <a:off x="3006824" y="3097560"/>
            <a:ext cx="576064" cy="50405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5671120" y="3097560"/>
            <a:ext cx="576064" cy="50405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 rot="16200000">
            <a:off x="1746684" y="4069668"/>
            <a:ext cx="432048" cy="50405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134616" y="46114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Voltages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Currents</a:t>
            </a:r>
            <a:endParaRPr lang="en-GB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7075276" y="4069668"/>
            <a:ext cx="432048" cy="50405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391200" y="4600436"/>
            <a:ext cx="18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IEEE C37.118.2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Synchrophasor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3654896" y="4105672"/>
            <a:ext cx="1944216" cy="43204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ysClr val="windowText" lastClr="000000"/>
                </a:solidFill>
              </a:rPr>
              <a:t>Transient Detection</a:t>
            </a:r>
            <a:endParaRPr lang="en-GB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54896" y="4681736"/>
            <a:ext cx="1944216" cy="43204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ysClr val="windowText" lastClr="000000"/>
                </a:solidFill>
              </a:rPr>
              <a:t>Local Storage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Elbow Connector 16"/>
          <p:cNvCxnSpPr>
            <a:endCxn id="19" idx="1"/>
          </p:cNvCxnSpPr>
          <p:nvPr/>
        </p:nvCxnSpPr>
        <p:spPr>
          <a:xfrm rot="16200000" flipH="1">
            <a:off x="2862808" y="4105672"/>
            <a:ext cx="1152128" cy="432048"/>
          </a:xfrm>
          <a:prstGeom prst="bentConnector2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16"/>
          <p:cNvCxnSpPr>
            <a:endCxn id="18" idx="1"/>
          </p:cNvCxnSpPr>
          <p:nvPr/>
        </p:nvCxnSpPr>
        <p:spPr>
          <a:xfrm rot="16200000" flipH="1">
            <a:off x="3150840" y="3817640"/>
            <a:ext cx="576064" cy="432047"/>
          </a:xfrm>
          <a:prstGeom prst="bentConnector2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16"/>
          <p:cNvCxnSpPr>
            <a:endCxn id="19" idx="3"/>
          </p:cNvCxnSpPr>
          <p:nvPr/>
        </p:nvCxnSpPr>
        <p:spPr>
          <a:xfrm rot="5400000">
            <a:off x="5203068" y="4141676"/>
            <a:ext cx="1152128" cy="360040"/>
          </a:xfrm>
          <a:prstGeom prst="bentConnector2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" y="1295400"/>
            <a:ext cx="56388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163" t="24498"/>
          <a:stretch>
            <a:fillRect/>
          </a:stretch>
        </p:blipFill>
        <p:spPr bwMode="auto">
          <a:xfrm>
            <a:off x="152400" y="152400"/>
            <a:ext cx="4248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biocop.org/content_images/Queens_University_Logo__P111563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6156" y="520855"/>
            <a:ext cx="1326444" cy="545945"/>
          </a:xfrm>
          <a:prstGeom prst="rect">
            <a:avLst/>
          </a:prstGeom>
          <a:noFill/>
        </p:spPr>
      </p:pic>
      <p:pic>
        <p:nvPicPr>
          <p:cNvPr id="2050" name="Picture 2" descr="D:\Dropbox\My Dropbox\OpenPMU\Photographs\P11003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057400"/>
            <a:ext cx="6008688" cy="4506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08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295</Words>
  <Application>Microsoft Office PowerPoint</Application>
  <PresentationFormat>On-screen Show (4:3)</PresentationFormat>
  <Paragraphs>70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OpenPMU Technology Platform for  Synchrophasor Research Applications</vt:lpstr>
      <vt:lpstr>Why build an Open Source PMU?</vt:lpstr>
      <vt:lpstr>Why build an Open Source PMU?</vt:lpstr>
      <vt:lpstr>Why build an Open Source PMU?</vt:lpstr>
      <vt:lpstr>Why build an Open Source PMU?</vt:lpstr>
      <vt:lpstr>Why build an Open Source PMU?</vt:lpstr>
      <vt:lpstr>Why build an Open Source PMU?</vt:lpstr>
      <vt:lpstr>How does it work?</vt:lpstr>
      <vt:lpstr>How does it work?</vt:lpstr>
      <vt:lpstr>How does it work?</vt:lpstr>
      <vt:lpstr>How does it work?</vt:lpstr>
      <vt:lpstr>How well does it work?</vt:lpstr>
      <vt:lpstr>How well does it work?</vt:lpstr>
      <vt:lpstr>How well does it work?</vt:lpstr>
      <vt:lpstr>How well does it work?</vt:lpstr>
      <vt:lpstr>What use is it?</vt:lpstr>
      <vt:lpstr>What use is it?</vt:lpstr>
      <vt:lpstr>Phase variation on Wind Farm feeders</vt:lpstr>
      <vt:lpstr>PowerPoint Presentation</vt:lpstr>
      <vt:lpstr>PowerPoint Presentation</vt:lpstr>
      <vt:lpstr>Phase variation on Wind Farm feeders</vt:lpstr>
      <vt:lpstr>Getting involved….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PES GM2012 Template</dc:title>
  <dc:creator>Nicholas Abi-Samra</dc:creator>
  <cp:lastModifiedBy>Luigi Vanfretti</cp:lastModifiedBy>
  <cp:revision>29</cp:revision>
  <cp:lastPrinted>2012-04-06T21:34:58Z</cp:lastPrinted>
  <dcterms:created xsi:type="dcterms:W3CDTF">2012-04-06T18:04:00Z</dcterms:created>
  <dcterms:modified xsi:type="dcterms:W3CDTF">2012-12-11T12:32:51Z</dcterms:modified>
</cp:coreProperties>
</file>